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9" r:id="rId6"/>
    <p:sldId id="257" r:id="rId7"/>
    <p:sldId id="260" r:id="rId8"/>
    <p:sldId id="263" r:id="rId9"/>
    <p:sldId id="267" r:id="rId10"/>
    <p:sldId id="264" r:id="rId11"/>
    <p:sldId id="269" r:id="rId12"/>
    <p:sldId id="268" r:id="rId13"/>
    <p:sldId id="270" r:id="rId14"/>
    <p:sldId id="261" r:id="rId15"/>
    <p:sldId id="262" r:id="rId16"/>
    <p:sldId id="265" r:id="rId17"/>
    <p:sldId id="26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CFFB0-2769-4579-8A8C-87ACD1EA9DA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7ED7F-1DCB-435C-8EF8-BBF82A62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7ED7F-1DCB-435C-8EF8-BBF82A6253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1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7ED7F-1DCB-435C-8EF8-BBF82A6253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8296-D1B6-4908-8D3D-F07074C02DDF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DCD8-2700-4EDD-A304-45B1E80524CC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4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0851-E903-40B8-96E3-D8FD27CA05BE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3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67DF-A215-4D85-B8A3-D96E019D79C1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0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E08F-CF8B-4CD9-B80B-9BBE1F44827E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C21C-8743-4E23-A253-CF602695FC7D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9F56-642C-4CFE-B6F9-D8EC0736404F}" type="datetime1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3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A08E-7A63-493C-8F97-26240BC21EBA}" type="datetime1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70AD-2E4D-4029-A68B-D9637726CF9D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0952-A2B5-40D4-B65B-F04E0D79A4A8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2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C77F-1365-481D-B213-99614F8C5282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89A9-3B16-429A-A0D4-3D6E35DC3CE1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6205-A331-4C93-AA54-BB6A23C5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9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66800" y="1005283"/>
            <a:ext cx="10363200" cy="147002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Toward Black-box Image Extraction Attacks on RBF SVM Classification Model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916" y="2110111"/>
            <a:ext cx="10363200" cy="1195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AF1E2D"/>
              </a:buClr>
              <a:buSzPct val="110000"/>
              <a:buFont typeface="Arial" pitchFamily="34" charset="0"/>
              <a:buNone/>
              <a:defRPr sz="2400" kern="1200">
                <a:solidFill>
                  <a:srgbClr val="AF1E2D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1E2D"/>
                </a:solidFill>
                <a:effectLst/>
                <a:uLnTx/>
                <a:uFillTx/>
                <a:latin typeface="Linux Libertine"/>
                <a:ea typeface="+mn-ea"/>
                <a:cs typeface="Arial" pitchFamily="34" charset="0"/>
              </a:rPr>
              <a:t>Michael R. Clark, Andrew </a:t>
            </a:r>
            <a:r>
              <a:rPr kumimoji="0" 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F1E2D"/>
                </a:solidFill>
                <a:effectLst/>
                <a:uLnTx/>
                <a:uFillTx/>
                <a:latin typeface="Linux Libertine"/>
                <a:ea typeface="+mn-ea"/>
                <a:cs typeface="Arial" pitchFamily="34" charset="0"/>
              </a:rPr>
              <a:t>Alten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1E2D"/>
                </a:solidFill>
                <a:effectLst/>
                <a:uLnTx/>
                <a:uFillTx/>
                <a:latin typeface="Linux Libertine"/>
                <a:ea typeface="+mn-ea"/>
                <a:cs typeface="Arial" pitchFamily="34" charset="0"/>
              </a:rPr>
              <a:t>, Peter Swartz, Raed M. Salih 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rgbClr val="AF1E2D"/>
              </a:solidFill>
              <a:effectLst/>
              <a:uLnTx/>
              <a:uFillTx/>
              <a:latin typeface="Georgia" pitchFamily="18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AF1E2D"/>
              </a:solidFill>
              <a:effectLst/>
              <a:uLnTx/>
              <a:uFillTx/>
              <a:latin typeface="Georgia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1E2D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F1E2D"/>
              </a:solidFill>
              <a:effectLst/>
              <a:uLnTx/>
              <a:uFillTx/>
              <a:latin typeface="Georgia" pitchFamily="18" charset="0"/>
              <a:ea typeface="+mn-ea"/>
              <a:cs typeface="Arial" pitchFamily="34" charset="0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914400" y="4648200"/>
            <a:ext cx="5588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AF1E2D"/>
              </a:buClr>
              <a:buSzPct val="110000"/>
              <a:buFont typeface="Arial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Linux Libertine"/>
                <a:ea typeface="+mn-ea"/>
                <a:cs typeface="Arial" pitchFamily="34" charset="0"/>
              </a:rPr>
              <a:t>Peter Swartz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609600" y="1464486"/>
                <a:ext cx="6456219" cy="25925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 sz="2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SzPct val="75000"/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sz="180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Because of the distribution of the training data in the original space, the green class of data gets concentrated within the vertex of the paraboloid</a:t>
                </a:r>
              </a:p>
              <a:p>
                <a:pPr lvl="0">
                  <a:defRPr/>
                </a:pP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The attack against the green class in this space will return a test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on the green plane with high probability</a:t>
                </a:r>
              </a:p>
              <a:p>
                <a:pPr lvl="0">
                  <a:defRPr/>
                </a:pP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Attacking the red class will fail because of the spreading action of the parabola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endParaRPr 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endParaRPr 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64486"/>
                <a:ext cx="6456219" cy="2592585"/>
              </a:xfrm>
              <a:prstGeom prst="rect">
                <a:avLst/>
              </a:prstGeom>
              <a:blipFill>
                <a:blip r:embed="rId5"/>
                <a:stretch>
                  <a:fillRect l="-755" t="-1174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8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Mathematical Explanations – RBF Classifier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883422"/>
                <a:ext cx="7495309" cy="278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RBF kernel is different from the polynomial kernels because it has a radial basis</a:t>
                </a:r>
              </a:p>
              <a:p>
                <a:pPr marL="800100" lvl="1" indent="-342900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/>
                </a:pPr>
                <a:r>
                  <a:rPr lang="en-US" sz="16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Symmetric </a:t>
                </a:r>
                <a:r>
                  <a:rPr lang="en-US" sz="160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around some center </a:t>
                </a:r>
                <a:r>
                  <a:rPr lang="en-US" sz="16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point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kernel typically uses a Gaussian function as the </a:t>
                </a:r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basis</a:t>
                </a:r>
              </a:p>
              <a:p>
                <a:pPr>
                  <a:spcBef>
                    <a:spcPct val="20000"/>
                  </a:spcBef>
                  <a:buClr>
                    <a:srgbClr val="AF1E2D"/>
                  </a:buClr>
                  <a:buSzPct val="11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ysClr val="windowText" lastClr="000000">
                              <a:lumMod val="65000"/>
                              <a:lumOff val="35000"/>
                            </a:sys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ysClr val="windowText" lastClr="000000">
                              <a:lumMod val="65000"/>
                              <a:lumOff val="35000"/>
                            </a:sys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ysClr val="windowText" lastClr="000000">
                                                  <a:lumMod val="65000"/>
                                                  <a:lumOff val="35000"/>
                                                </a:sys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ysClr val="windowText" lastClr="000000">
                                                      <a:lumMod val="65000"/>
                                                      <a:lumOff val="35000"/>
                                                    </a:sys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>
                                                      <a:solidFill>
                                                        <a:sysClr val="windowText" lastClr="000000">
                                                          <a:lumMod val="65000"/>
                                                          <a:lumOff val="35000"/>
                                                        </a:sys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ysClr val="windowText" lastClr="000000">
                                                          <a:lumMod val="65000"/>
                                                          <a:lumOff val="35000"/>
                                                        </a:sys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ysClr val="windowText" lastClr="000000">
                                                      <a:lumMod val="65000"/>
                                                      <a:lumOff val="35000"/>
                                                    </a:sys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ysClr val="windowText" lastClr="000000">
                                                  <a:lumMod val="65000"/>
                                                  <a:lumOff val="35000"/>
                                                </a:sys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ysClr val="windowText" lastClr="000000">
                                                      <a:lumMod val="65000"/>
                                                      <a:lumOff val="35000"/>
                                                    </a:sys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>
                                                      <a:solidFill>
                                                        <a:sysClr val="windowText" lastClr="000000">
                                                          <a:lumMod val="65000"/>
                                                          <a:lumOff val="35000"/>
                                                        </a:sys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ysClr val="windowText" lastClr="000000">
                                                          <a:lumMod val="65000"/>
                                                          <a:lumOff val="35000"/>
                                                        </a:sys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ysClr val="windowText" lastClr="000000">
                                                      <a:lumMod val="65000"/>
                                                      <a:lumOff val="35000"/>
                                                    </a:sys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Figure </a:t>
                </a:r>
                <a:r>
                  <a:rPr lang="en-US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(a) is a data set similar to the previous </a:t>
                </a:r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one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Figure </a:t>
                </a:r>
                <a:r>
                  <a:rPr lang="en-US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(b) shows the </a:t>
                </a:r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Gaussian shape of the kernel and the green attack plane</a:t>
                </a:r>
                <a:endParaRPr lang="en-US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83422"/>
                <a:ext cx="7495309" cy="2786340"/>
              </a:xfrm>
              <a:prstGeom prst="rect">
                <a:avLst/>
              </a:prstGeom>
              <a:blipFill>
                <a:blip r:embed="rId6"/>
                <a:stretch>
                  <a:fillRect l="-650" t="-1094" b="-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9" y="1721374"/>
            <a:ext cx="2560320" cy="216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89" y="1721374"/>
            <a:ext cx="2395451" cy="2078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03116" y="3884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648563" y="3883422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(b)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51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Attack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Variations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>
              <a:xfrm>
                <a:off x="609600" y="1361562"/>
                <a:ext cx="8236817" cy="5039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 sz="2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SzPct val="75000"/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This bubbling</a:t>
                </a:r>
                <a:r>
                  <a:rPr lang="en-US" sz="24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action around support vectors when the RBF classifier is applied to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resembles the figure to the right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Because of this, </a:t>
                </a:r>
                <a:r>
                  <a:rPr lang="en-US" sz="24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the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attack against any class should return training images with</a:t>
                </a:r>
                <a:r>
                  <a:rPr kumimoji="0" lang="en-US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high probability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r>
                  <a:rPr lang="en-US" sz="2400" baseline="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These mathematical insights</a:t>
                </a:r>
                <a:r>
                  <a:rPr lang="en-US" sz="24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led us to try different variations of the attack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endParaRPr>
              </a:p>
              <a:p>
                <a:pPr lvl="1">
                  <a:defRPr/>
                </a:pPr>
                <a:r>
                  <a:rPr lang="en-US" sz="200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Trying  sub set of  feature </a:t>
                </a:r>
                <a:r>
                  <a:rPr lang="en-US" sz="20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values</a:t>
                </a:r>
              </a:p>
              <a:p>
                <a:pPr lvl="2">
                  <a:defRPr/>
                </a:pP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every 8th, 16</a:t>
                </a:r>
                <a:r>
                  <a:rPr kumimoji="0" lang="en-US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th</a:t>
                </a: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, or 32</a:t>
                </a:r>
                <a:r>
                  <a:rPr kumimoji="0" lang="en-US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nd </a:t>
                </a: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possible value </a:t>
                </a:r>
              </a:p>
              <a:p>
                <a:pPr lvl="1"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Making the attack 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iterable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by setting the initial image</a:t>
                </a:r>
              </a:p>
              <a:p>
                <a:pPr lvl="2">
                  <a:defRPr/>
                </a:pP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better extracted images when combined with other variations</a:t>
                </a:r>
              </a:p>
              <a:p>
                <a:pPr lvl="1"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Setting couple pixel values</a:t>
                </a:r>
              </a:p>
              <a:p>
                <a:pPr lvl="2">
                  <a:defRPr/>
                </a:pP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to get a rough extracted image quickly</a:t>
                </a:r>
              </a:p>
              <a:p>
                <a:pPr lvl="1"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Starting at various places in the image</a:t>
                </a:r>
              </a:p>
              <a:p>
                <a:pPr lvl="1"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Changing the attack direction of scanning</a:t>
                </a:r>
              </a:p>
              <a:p>
                <a:pPr lvl="2">
                  <a:defRPr/>
                </a:pP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Left to the bottom right/backward</a:t>
                </a:r>
              </a:p>
              <a:p>
                <a:pPr lvl="1"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Changing the probability with each iteration</a:t>
                </a:r>
              </a:p>
              <a:p>
                <a:pPr lvl="2">
                  <a:defRPr/>
                </a:pP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Allow for lower probability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61562"/>
                <a:ext cx="8236817" cy="5039238"/>
              </a:xfrm>
              <a:prstGeom prst="rect">
                <a:avLst/>
              </a:prstGeom>
              <a:blipFill>
                <a:blip r:embed="rId5"/>
                <a:stretch>
                  <a:fillRect l="-962" t="-2177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08" y="1659604"/>
            <a:ext cx="2735983" cy="23830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15400" y="3941802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Martin D </a:t>
            </a:r>
            <a:r>
              <a:rPr lang="en-US" sz="1000" dirty="0" err="1"/>
              <a:t>Buhmann</a:t>
            </a:r>
            <a:r>
              <a:rPr lang="en-US" sz="1000" dirty="0"/>
              <a:t>, Stefano De </a:t>
            </a:r>
            <a:r>
              <a:rPr lang="en-US" sz="1000" dirty="0" err="1"/>
              <a:t>Marchi</a:t>
            </a:r>
            <a:r>
              <a:rPr lang="en-US" sz="1000" dirty="0"/>
              <a:t>, and Emma </a:t>
            </a:r>
            <a:r>
              <a:rPr lang="en-US" sz="1000" dirty="0" err="1"/>
              <a:t>Perracchione</a:t>
            </a:r>
            <a:r>
              <a:rPr lang="en-US" sz="1000" dirty="0"/>
              <a:t>. 2019. </a:t>
            </a:r>
            <a:r>
              <a:rPr lang="en-US" sz="1000" dirty="0" smtClean="0"/>
              <a:t> Analysis </a:t>
            </a:r>
            <a:r>
              <a:rPr lang="en-US" sz="1000" dirty="0"/>
              <a:t>of a new class of rational RBF expansions</a:t>
            </a:r>
          </a:p>
        </p:txBody>
      </p:sp>
    </p:spTree>
    <p:extLst>
      <p:ext uri="{BB962C8B-B14F-4D97-AF65-F5344CB8AC3E}">
        <p14:creationId xmlns:p14="http://schemas.microsoft.com/office/powerpoint/2010/main" val="38194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6225" y="1908708"/>
            <a:ext cx="5330671" cy="456829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Attack Results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092" y="3515710"/>
            <a:ext cx="479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Images extracted from RBF SVM classifier trained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200 images per class from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CIFAR-10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2111814"/>
            <a:ext cx="4921927" cy="1432973"/>
            <a:chOff x="838200" y="1462627"/>
            <a:chExt cx="4921927" cy="14329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2552" y="1462627"/>
              <a:ext cx="3457575" cy="13239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8200" y="1495217"/>
              <a:ext cx="147244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Training Image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	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Extracted Image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	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6393" y="5725180"/>
            <a:ext cx="457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Images extracted from RBF SVM classifier trained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2,000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images per class from CIFAR-10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27217" y="4192306"/>
            <a:ext cx="4186724" cy="1528627"/>
            <a:chOff x="1905000" y="3473388"/>
            <a:chExt cx="4186724" cy="1528627"/>
          </a:xfrm>
        </p:grpSpPr>
        <p:sp>
          <p:nvSpPr>
            <p:cNvPr id="19" name="TextBox 18"/>
            <p:cNvSpPr txBox="1"/>
            <p:nvPr/>
          </p:nvSpPr>
          <p:spPr>
            <a:xfrm>
              <a:off x="1905000" y="3573290"/>
              <a:ext cx="1738312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Training Image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	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Extracted Image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	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5183" y="3473388"/>
              <a:ext cx="2756541" cy="1528627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6324600" y="1891603"/>
            <a:ext cx="5330671" cy="25660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039" y="1489204"/>
            <a:ext cx="513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Single Image Extraction Results from a Single Model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9921" y="1474646"/>
            <a:ext cx="552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Multiple Images Extracting Results from a Single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Model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996" y="2150882"/>
            <a:ext cx="3724275" cy="14954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77070" y="2264974"/>
            <a:ext cx="147244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Training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Extracted Image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0466" y="3816993"/>
            <a:ext cx="479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Five image extracted from a single RBF SVM model trained on 2,000 images per class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73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Attack 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33400" y="1676400"/>
            <a:ext cx="10972800" cy="4048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F1E2D"/>
              </a:buClr>
              <a:buSzPct val="110000"/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 extract meaningful images </a:t>
            </a:r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highly similar to a single training image (not just the average of the training images).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 were able to recover images even on models trained on thousands of images per class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Our preliminary attack was most successful on the CIFAR-10 dataset.</a:t>
            </a:r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where the inter-class diversity is high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762000" y="4270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Conclusions and Future Work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513962"/>
            <a:ext cx="10972800" cy="50392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F1E2D"/>
              </a:buClr>
              <a:buSzPct val="110000"/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Highly successful black-box training data extraction attack (on RBF SVM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Our preliminary attack extract semantically meaningful 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Future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Train SVM on raw pixel images and study feature extraction methods.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Test our attack effectiveness in a more practical context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HOG method &amp; L2 hysteresis (L2-hys) normalization technique.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Run Our attack 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SVMs with linear, quadratic, and cubic kernels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test its ability to extract training data.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Other datasets (Fashion MNIST&amp; CIFAR-100).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neural network model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762000" y="4270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Closing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513962"/>
            <a:ext cx="10972800" cy="503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F1E2D"/>
              </a:buClr>
              <a:buSzPct val="110000"/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Thanks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Dr. Michael Clark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Dr. Raed Salih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Mr. Andrew </a:t>
            </a:r>
            <a:r>
              <a:rPr lang="en-US" sz="240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Alten</a:t>
            </a:r>
            <a:endParaRPr lang="en-US" sz="2400" dirty="0" smtClean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Contact Information</a:t>
            </a:r>
          </a:p>
          <a:p>
            <a:pPr marL="0" lvl="0" indent="0" fontAlgn="base">
              <a:buNone/>
              <a:defRPr/>
            </a:pPr>
            <a:r>
              <a:rPr lang="en-US" sz="2400" dirty="0">
                <a:solidFill>
                  <a:srgbClr val="AF1E2D"/>
                </a:solidFill>
                <a:latin typeface="Georgia" pitchFamily="18" charset="0"/>
              </a:rPr>
              <a:t>Riverside Research </a:t>
            </a:r>
            <a:br>
              <a:rPr lang="en-US" sz="2400" dirty="0">
                <a:solidFill>
                  <a:srgbClr val="AF1E2D"/>
                </a:solidFill>
                <a:latin typeface="Georgia" pitchFamily="18" charset="0"/>
              </a:rPr>
            </a:br>
            <a:r>
              <a:rPr lang="en-US" sz="2400" dirty="0">
                <a:solidFill>
                  <a:srgbClr val="AF1E2D"/>
                </a:solidFill>
                <a:latin typeface="Georgia" pitchFamily="18" charset="0"/>
              </a:rPr>
              <a:t>Beavercreek, OH, United States </a:t>
            </a:r>
          </a:p>
          <a:p>
            <a:pPr marL="0" lvl="0" indent="0" fontAlgn="base">
              <a:buNone/>
              <a:defRPr/>
            </a:pPr>
            <a:r>
              <a:rPr lang="en-US" sz="2400" dirty="0">
                <a:solidFill>
                  <a:srgbClr val="AF1E2D"/>
                </a:solidFill>
                <a:latin typeface="Georgia" pitchFamily="18" charset="0"/>
              </a:rPr>
              <a:t>{</a:t>
            </a:r>
            <a:r>
              <a:rPr lang="en-US" sz="2400" dirty="0" err="1">
                <a:solidFill>
                  <a:srgbClr val="AF1E2D"/>
                </a:solidFill>
                <a:latin typeface="Georgia" pitchFamily="18" charset="0"/>
              </a:rPr>
              <a:t>mclark,pswartz,rsalih</a:t>
            </a:r>
            <a:r>
              <a:rPr lang="en-US" sz="2400" dirty="0">
                <a:solidFill>
                  <a:srgbClr val="AF1E2D"/>
                </a:solidFill>
                <a:latin typeface="Georgia" pitchFamily="18" charset="0"/>
              </a:rPr>
              <a:t>}@riversideresearch.org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826636"/>
            <a:ext cx="10363200" cy="9245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Toward Black-box Image Extraction Attacks on RBF SVM Classification Model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2061710"/>
            <a:ext cx="8257116" cy="38403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Introduction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Motivation and Problem Statement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800" noProof="0" dirty="0" smtClean="0">
                <a:solidFill>
                  <a:prstClr val="black"/>
                </a:solidFill>
              </a:rPr>
              <a:t>Preliminary Attack Outline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Preliminary Attack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Mathematical Explanations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Attacks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Variations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Attack Results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800" smtClean="0">
                <a:solidFill>
                  <a:prstClr val="black"/>
                </a:solidFill>
              </a:rPr>
              <a:t>Attack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Analysis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Conclusions and Future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Introduction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09600" y="1361562"/>
            <a:ext cx="10972800" cy="50392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F1E2D"/>
              </a:buClr>
              <a:buSzPct val="110000"/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Protecting Machine Learning (ML) models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Models trained on sensitive information can leak information.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primary attack classes against ML models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deception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(a.k.a. adversarial examples),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model inversion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training data extraction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and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membership inference.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white-box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gray-box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or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black-box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access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Vector Machines (SVMs)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image classification.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62000" y="1513962"/>
            <a:ext cx="11201400" cy="370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F1E2D"/>
              </a:buClr>
              <a:buSzPct val="110000"/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Training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extraction attacks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Training-based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Optimization-based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Extraction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semantically meaningful images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number of training images is low,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inter-class diversity of the images is also low,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Ex: images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the face of the same individual.</a:t>
            </a: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Introduction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Preview images of AT&amp;T face database.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67" y="4883934"/>
            <a:ext cx="6995667" cy="16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6832" y="6488668"/>
            <a:ext cx="334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AT&amp;T Face Database Example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361562"/>
            <a:ext cx="10972800" cy="5039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F1E2D"/>
              </a:buClr>
              <a:buSzPct val="110000"/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Defenses for the various attack (in the literature)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Quickly broken or fail to defend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against realistic adversaries.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Attacks have not been fully researched and understood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 classifiers under attack behave?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research aims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Demonstrate black-box image extraction attacks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Develop a deep understanding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Why some trained ML models are vulnerable/others are not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Shows attacks can extract meaningful information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More than an “average” of each class.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research presents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Black-box training data extraction attack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 RBF SVM/image classification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Model for understanding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Why the proposed attack is successful on the RBF SVM classifier?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Motivation and Problem Statement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 txBox="1">
                <a:spLocks/>
              </p:cNvSpPr>
              <p:nvPr/>
            </p:nvSpPr>
            <p:spPr>
              <a:xfrm>
                <a:off x="609601" y="1436376"/>
                <a:ext cx="8001000" cy="5040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 sz="2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SzPct val="75000"/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Training a linear SVM on linearly separable</a:t>
                </a: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labeled training</a:t>
                </a:r>
                <a:r>
                  <a:rPr kumimoji="0" lang="en-US" sz="18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data vectors produces an affine hyperplane defined by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baseline="0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baseline="0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1800" i="1" baseline="0" smtClean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800" i="1" baseline="0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baseline="0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b="0" i="1" baseline="0" smtClean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baseline="0" smtClean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baseline="0" smtClean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baseline="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				(1)</a:t>
                </a:r>
              </a:p>
              <a:p>
                <a:pPr lvl="1">
                  <a:defRPr/>
                </a:pP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kumimoji="0" lang="en-US" sz="18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is the slope of the hyperplane,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18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is a constant</a:t>
                </a:r>
              </a:p>
              <a:p>
                <a:pPr>
                  <a:defRPr/>
                </a:pP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An SVM selects the hyperplane that best separates the data points from each class</a:t>
                </a:r>
              </a:p>
              <a:p>
                <a:pPr>
                  <a:defRPr/>
                </a:pPr>
                <a:r>
                  <a:rPr lang="en-US" sz="180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The figure to the right is an example of 2-D linearly separable training data with </a:t>
                </a: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the optimal </a:t>
                </a:r>
                <a:r>
                  <a:rPr lang="en-US" sz="180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separating line </a:t>
                </a: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shown</a:t>
                </a:r>
              </a:p>
              <a:p>
                <a:pPr>
                  <a:defRPr/>
                </a:pPr>
                <a:r>
                  <a:rPr kumimoji="0" lang="en-US" sz="18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This optimal hyperplane is used to make predictions on unseen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using a hypothesis function: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>
                              <a:lumMod val="65000"/>
                              <a:lumOff val="35000"/>
                            </a:sys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>
                              <a:lumMod val="65000"/>
                              <a:lumOff val="35000"/>
                            </a:sys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+1       </m:t>
                              </m:r>
                              <m: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en-US" sz="1800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1800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800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1800" dirty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−1       </m:t>
                              </m:r>
                              <m:r>
                                <a:rPr lang="en-US" sz="1800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800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en-US" sz="1800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1800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800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>
                              <a:lumMod val="65000"/>
                              <a:lumOff val="35000"/>
                            </a:sys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lvl="1">
                  <a:defRPr/>
                </a:pPr>
                <a:r>
                  <a:rPr lang="en-US" sz="1800" noProof="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Two class example given above</a:t>
                </a:r>
              </a:p>
              <a:p>
                <a:pPr>
                  <a:defRPr/>
                </a:pP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To classify non-linearly separable data, the </a:t>
                </a:r>
                <a:r>
                  <a:rPr lang="en-US" sz="180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input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</a:t>
                </a: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must be transformed into </a:t>
                </a:r>
                <a:r>
                  <a:rPr lang="en-US" sz="180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a higher </a:t>
                </a: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dimension by the SVM</a:t>
                </a:r>
              </a:p>
              <a:p>
                <a:pPr>
                  <a:defRPr/>
                </a:pP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This is done </a:t>
                </a:r>
                <a:r>
                  <a:rPr lang="en-US" sz="180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using a kernel function</a:t>
                </a:r>
              </a:p>
              <a:p>
                <a:pPr>
                  <a:defRPr/>
                </a:pPr>
                <a:endParaRPr kumimoji="0" lang="en-US" sz="22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436376"/>
                <a:ext cx="8001000" cy="5040624"/>
              </a:xfrm>
              <a:prstGeom prst="rect">
                <a:avLst/>
              </a:prstGeom>
              <a:blipFill>
                <a:blip r:embed="rId5"/>
                <a:stretch>
                  <a:fillRect l="-609" t="-1209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8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Preliminary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 Attack </a:t>
            </a:r>
            <a:r>
              <a:rPr lang="en-US" dirty="0" smtClean="0">
                <a:solidFill>
                  <a:sysClr val="windowText" lastClr="000000"/>
                </a:solidFill>
              </a:rPr>
              <a:t>Outline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52" y="1508758"/>
            <a:ext cx="2666518" cy="2590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2562" y="4159254"/>
            <a:ext cx="3799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https://en.wikipedia.org/wiki/Support_vector_machine</a:t>
            </a:r>
          </a:p>
        </p:txBody>
      </p:sp>
    </p:spTree>
    <p:extLst>
      <p:ext uri="{BB962C8B-B14F-4D97-AF65-F5344CB8AC3E}">
        <p14:creationId xmlns:p14="http://schemas.microsoft.com/office/powerpoint/2010/main" val="39571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1397480"/>
            <a:ext cx="6699722" cy="1733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F1E2D"/>
              </a:buClr>
              <a:buSzPct val="110000"/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1E2D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preliminary attack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Iterating over the pixels of a blank image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same size as the training images for the classifier.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attacker finds the pixel value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Maximizes the classifier’s confidence (belongs to a specific class)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Iterating over all of the pixels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discovered image is returned.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5400" y="1638302"/>
            <a:ext cx="316930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= n x m matrix of all zeros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0 to n</a:t>
            </a:r>
          </a:p>
          <a:p>
            <a:pPr marL="11430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j = 0 to n</a:t>
            </a:r>
          </a:p>
          <a:p>
            <a:pPr marL="22860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bestScore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CLASSIFIER(a)</a:t>
            </a:r>
          </a:p>
          <a:p>
            <a:pPr marL="22860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bestValue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0</a:t>
            </a:r>
          </a:p>
          <a:p>
            <a:pPr marL="22860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k = 0 to 256</a:t>
            </a:r>
          </a:p>
          <a:p>
            <a:pPr marL="34290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a[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][j] = k</a:t>
            </a:r>
          </a:p>
          <a:p>
            <a:pPr marL="34290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currentScore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CLASSIFIER(a)</a:t>
            </a:r>
          </a:p>
          <a:p>
            <a:pPr marL="34290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if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currentScore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&gt;=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bestScore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bestScore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currentScore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bestValue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k</a:t>
            </a:r>
          </a:p>
          <a:p>
            <a:pPr marL="114300" marR="0" lvl="0" indent="1143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a[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][j] =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bestValue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return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Preliminary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 Attack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10023" y="3252158"/>
            <a:ext cx="2622481" cy="2009678"/>
            <a:chOff x="0" y="0"/>
            <a:chExt cx="1950588" cy="108140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1950588" cy="1081405"/>
              <a:chOff x="0" y="0"/>
              <a:chExt cx="1950588" cy="108140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267"/>
                <a:ext cx="467360" cy="45212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13168" y="212756"/>
                <a:ext cx="112590" cy="94502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13168" y="307818"/>
                <a:ext cx="547735" cy="752393"/>
              </a:xfrm>
              <a:prstGeom prst="line">
                <a:avLst/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08642" y="4527"/>
                <a:ext cx="557784" cy="208229"/>
              </a:xfrm>
              <a:prstGeom prst="line">
                <a:avLst/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35390" y="0"/>
                <a:ext cx="1714890" cy="212756"/>
              </a:xfrm>
              <a:prstGeom prst="line">
                <a:avLst/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21810" y="303291"/>
                <a:ext cx="1706578" cy="757184"/>
              </a:xfrm>
              <a:prstGeom prst="line">
                <a:avLst/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44" t="28085" r="45976" b="41519"/>
              <a:stretch/>
            </p:blipFill>
            <p:spPr bwMode="auto">
              <a:xfrm>
                <a:off x="660903" y="0"/>
                <a:ext cx="1289685" cy="1081405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715223" y="63374"/>
              <a:ext cx="574493" cy="4527"/>
              <a:chOff x="0" y="0"/>
              <a:chExt cx="574493" cy="452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0" y="4527"/>
                <a:ext cx="162604" cy="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08230" y="4527"/>
                <a:ext cx="162560" cy="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411933" y="0"/>
                <a:ext cx="162560" cy="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17" y="2939532"/>
            <a:ext cx="3041523" cy="39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299258" y="1430738"/>
                <a:ext cx="8158942" cy="54272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 sz="2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SzPct val="75000"/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The </a:t>
                </a:r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confidence values from the SVM classifier come from its decision function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900" b="0" i="1" smtClean="0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b="0" i="1" smtClean="0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kumimoji="0" 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The decision function is a form of equation (1) for the optimum hyperplane in the transformed space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The attack targets the class above the hyperplane by maximizing the response from the decision function</a:t>
                </a:r>
              </a:p>
              <a:p>
                <a:pPr marL="0" lv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 smtClean="0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900" i="0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90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900" i="1" smtClean="0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90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90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900" i="1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900" i="1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900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900" i="1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900" i="1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900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9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lvl="0">
                  <a:defRPr/>
                </a:pPr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are test points in the training data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9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lvl="0">
                  <a:defRPr/>
                </a:pPr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The example to the right shows the attack with data contained in the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9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This shows a successful attack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1900" i="1">
                                    <a:solidFill>
                                      <a:sysClr val="windowText" lastClr="000000">
                                        <a:lumMod val="65000"/>
                                        <a:lumOff val="35000"/>
                                      </a:sys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900" i="1">
                                        <a:solidFill>
                                          <a:sysClr val="windowText" lastClr="000000">
                                            <a:lumMod val="65000"/>
                                            <a:lumOff val="35000"/>
                                          </a:sys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900" i="1">
                                        <a:solidFill>
                                          <a:sysClr val="windowText" lastClr="000000">
                                            <a:lumMod val="65000"/>
                                            <a:lumOff val="35000"/>
                                          </a:sys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900" i="1">
                                    <a:solidFill>
                                      <a:sysClr val="windowText" lastClr="000000">
                                        <a:lumMod val="65000"/>
                                        <a:lumOff val="35000"/>
                                      </a:sys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1900" i="1">
                                    <a:solidFill>
                                      <a:sysClr val="windowText" lastClr="000000">
                                        <a:lumMod val="65000"/>
                                        <a:lumOff val="35000"/>
                                      </a:sys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i="1">
                                    <a:solidFill>
                                      <a:sysClr val="windowText" lastClr="000000">
                                        <a:lumMod val="65000"/>
                                        <a:lumOff val="35000"/>
                                      </a:sys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900" i="1">
                                    <a:solidFill>
                                      <a:sysClr val="windowText" lastClr="000000">
                                        <a:lumMod val="65000"/>
                                        <a:lumOff val="35000"/>
                                      </a:sys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solidFill>
                                      <a:sysClr val="windowText" lastClr="000000">
                                        <a:lumMod val="65000"/>
                                        <a:lumOff val="35000"/>
                                      </a:sys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900" i="1">
                                        <a:solidFill>
                                          <a:sysClr val="windowText" lastClr="000000">
                                            <a:lumMod val="65000"/>
                                            <a:lumOff val="35000"/>
                                          </a:sys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900" i="1">
                                        <a:solidFill>
                                          <a:sysClr val="windowText" lastClr="000000">
                                            <a:lumMod val="65000"/>
                                            <a:lumOff val="35000"/>
                                          </a:sys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900" i="1">
                                    <a:solidFill>
                                      <a:sysClr val="windowText" lastClr="000000">
                                        <a:lumMod val="65000"/>
                                        <a:lumOff val="35000"/>
                                      </a:sys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900" b="0" i="1" smtClean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=4.45</m:t>
                    </m:r>
                  </m:oMath>
                </a14:m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900" b="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9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lvl="0">
                  <a:defRPr/>
                </a:pPr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The starting point of the attack determines the final location of this line</a:t>
                </a:r>
              </a:p>
              <a:p>
                <a:pPr lvl="0">
                  <a:defRPr/>
                </a:pPr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Only one of the points in the 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exists within this region of space</a:t>
                </a:r>
              </a:p>
              <a:p>
                <a:pPr lvl="0">
                  <a:defRPr/>
                </a:pPr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Probability that attack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00" b="0" i="1" smtClean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9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9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is low</a:t>
                </a:r>
              </a:p>
              <a:p>
                <a:pPr lvl="1">
                  <a:defRPr/>
                </a:pPr>
                <a:r>
                  <a:rPr lang="en-US" sz="16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Data dependent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endParaRPr 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8" y="1430738"/>
                <a:ext cx="8158942" cy="5427262"/>
              </a:xfrm>
              <a:prstGeom prst="rect">
                <a:avLst/>
              </a:prstGeom>
              <a:blipFill>
                <a:blip r:embed="rId5"/>
                <a:stretch>
                  <a:fillRect l="-747" t="-1348"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8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Mathematical Explanations – Linear Classifier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430738"/>
            <a:ext cx="3581400" cy="28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0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205-A331-4C93-AA54-BB6A23C59245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611677" y="1567580"/>
                <a:ext cx="6456219" cy="3238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 sz="2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SzPct val="75000"/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Polynomial kernels</a:t>
                </a:r>
                <a:r>
                  <a:rPr kumimoji="0" lang="en-US" sz="18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allow for a slightly higher likelihood of successful extraction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This is because of the shapes the transformations create within the higher dimensional spaces</a:t>
                </a:r>
              </a:p>
              <a:p>
                <a:pPr lvl="0">
                  <a:defRPr/>
                </a:pPr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Assume the polynomial kernel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18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solidFill>
                                      <a:sysClr val="windowText" lastClr="000000">
                                        <a:lumMod val="65000"/>
                                        <a:lumOff val="35000"/>
                                      </a:sys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ysClr val="windowText" lastClr="000000">
                                        <a:lumMod val="65000"/>
                                        <a:lumOff val="35000"/>
                                      </a:sys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solidFill>
                                      <a:sysClr val="windowText" lastClr="000000">
                                        <a:lumMod val="65000"/>
                                        <a:lumOff val="35000"/>
                                      </a:sys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ysClr val="windowText" lastClr="000000">
                                        <a:lumMod val="65000"/>
                                        <a:lumOff val="35000"/>
                                      </a:sys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ysClr val="windowText" lastClr="000000">
                                    <a:lumMod val="65000"/>
                                    <a:lumOff val="35000"/>
                                  </a:sys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of degree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 is a non-linear map defined by the following function</a:t>
                </a:r>
              </a:p>
              <a:p>
                <a:pPr marL="0" lv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>
                              <a:lumMod val="65000"/>
                              <a:lumOff val="35000"/>
                            </a:sys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>
                              <a:lumMod val="65000"/>
                              <a:lumOff val="35000"/>
                            </a:sys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i="1">
                                              <a:solidFill>
                                                <a:sysClr val="windowText" lastClr="000000">
                                                  <a:lumMod val="65000"/>
                                                  <a:lumOff val="35000"/>
                                                </a:sys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ysClr val="windowText" lastClr="000000">
                                                  <a:lumMod val="65000"/>
                                                  <a:lumOff val="35000"/>
                                                </a:sys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 smtClean="0">
                                      <a:solidFill>
                                        <a:sysClr val="windowText" lastClr="000000">
                                          <a:lumMod val="65000"/>
                                          <a:lumOff val="35000"/>
                                        </a:sys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i="1">
                                              <a:solidFill>
                                                <a:sysClr val="windowText" lastClr="000000">
                                                  <a:lumMod val="65000"/>
                                                  <a:lumOff val="35000"/>
                                                </a:sys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ysClr val="windowText" lastClr="000000">
                                                  <a:lumMod val="65000"/>
                                                  <a:lumOff val="35000"/>
                                                </a:sys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ysClr val="windowText" lastClr="000000">
                                              <a:lumMod val="65000"/>
                                              <a:lumOff val="35000"/>
                                            </a:sys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solidFill>
                                    <a:sysClr val="windowText" lastClr="000000">
                                      <a:lumMod val="65000"/>
                                      <a:lumOff val="35000"/>
                                    </a:sys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ysClr val="windowText" lastClr="000000">
                                  <a:lumMod val="65000"/>
                                  <a:lumOff val="35000"/>
                                </a:sys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0" lang="en-US" sz="16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is a constant that controls the curvature of the space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0" lang="en-US" sz="1600" b="0" i="0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</a:rPr>
                  <a:t> translates the space along an axis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endParaRPr 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endParaRPr 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endParaRPr lang="en-US" sz="200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77" y="1567580"/>
                <a:ext cx="6456219" cy="3238806"/>
              </a:xfrm>
              <a:prstGeom prst="rect">
                <a:avLst/>
              </a:prstGeom>
              <a:blipFill>
                <a:blip r:embed="rId5"/>
                <a:stretch>
                  <a:fillRect l="-755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8"/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+mj-ea"/>
                <a:cs typeface="Arial" pitchFamily="34" charset="0"/>
              </a:rPr>
              <a:t>Mathematical Explanations – Polynomial Classifier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+mj-ea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60" y="1807210"/>
            <a:ext cx="2410691" cy="207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7" y="1807210"/>
            <a:ext cx="2568632" cy="21917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4454052"/>
                <a:ext cx="8305799" cy="192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Polynomial kernels allow for a slightly higher likelihood of successful extraction</a:t>
                </a:r>
              </a:p>
              <a:p>
                <a:pPr marL="342900" lvl="0" indent="-342900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figure to the right shows an example of a quadratic kernel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2-D training data is non-linearly separable in the original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vector space</a:t>
                </a:r>
              </a:p>
              <a:p>
                <a:pPr marL="342900" lvl="0" indent="-342900">
                  <a:spcBef>
                    <a:spcPct val="20000"/>
                  </a:spcBef>
                  <a:buClr>
                    <a:srgbClr val="AF1E2D"/>
                  </a:buClr>
                  <a:buSzPct val="110000"/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quadratic kernel transforms the data into a higher dimensional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54052"/>
                <a:ext cx="8305799" cy="1920526"/>
              </a:xfrm>
              <a:prstGeom prst="rect">
                <a:avLst/>
              </a:prstGeom>
              <a:blipFill>
                <a:blip r:embed="rId8"/>
                <a:stretch>
                  <a:fillRect l="-587" t="-1905" b="-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44432" y="3921617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89879" y="3920239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(b)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91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B905F065C2040B5BCD5CC79117D7F" ma:contentTypeVersion="7" ma:contentTypeDescription="Create a new document." ma:contentTypeScope="" ma:versionID="8f1304557e53bfc6273756f7a5936552">
  <xsd:schema xmlns:xsd="http://www.w3.org/2001/XMLSchema" xmlns:xs="http://www.w3.org/2001/XMLSchema" xmlns:p="http://schemas.microsoft.com/office/2006/metadata/properties" xmlns:ns3="4079afa6-9455-4aa8-bcea-739b1a0cc7bb" targetNamespace="http://schemas.microsoft.com/office/2006/metadata/properties" ma:root="true" ma:fieldsID="4927fb95cffbfb2dde17034b91888244" ns3:_="">
    <xsd:import namespace="4079afa6-9455-4aa8-bcea-739b1a0cc7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9afa6-9455-4aa8-bcea-739b1a0cc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74FE42-F2D8-48A4-BBF8-418171509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9afa6-9455-4aa8-bcea-739b1a0cc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CF4E08-F98F-40CE-92DE-9CD96FA29E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DFA3D9-1782-478F-8A0D-672FAD88AE4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079afa6-9455-4aa8-bcea-739b1a0cc7b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1655</Words>
  <Application>Microsoft Office PowerPoint</Application>
  <PresentationFormat>Widescreen</PresentationFormat>
  <Paragraphs>209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Cambria Math</vt:lpstr>
      <vt:lpstr>Courier New</vt:lpstr>
      <vt:lpstr>Georgia</vt:lpstr>
      <vt:lpstr>Linux Libertine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Riverside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Salih, Raed</dc:creator>
  <cp:lastModifiedBy>Swartz, Peter</cp:lastModifiedBy>
  <cp:revision>64</cp:revision>
  <dcterms:created xsi:type="dcterms:W3CDTF">2020-10-21T19:18:43Z</dcterms:created>
  <dcterms:modified xsi:type="dcterms:W3CDTF">2020-10-31T01:12:10Z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0x01010008DB905F065C2040B5BCD5CC79117D7F</vt:lpwstr>
  </property>
</Properties>
</file>